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81" r:id="rId5"/>
    <p:sldId id="284" r:id="rId6"/>
    <p:sldId id="261" r:id="rId7"/>
    <p:sldId id="280" r:id="rId8"/>
    <p:sldId id="293" r:id="rId9"/>
    <p:sldId id="294" r:id="rId10"/>
    <p:sldId id="295" r:id="rId11"/>
    <p:sldId id="296" r:id="rId12"/>
    <p:sldId id="297" r:id="rId13"/>
    <p:sldId id="298" r:id="rId14"/>
    <p:sldId id="278" r:id="rId15"/>
    <p:sldId id="273" r:id="rId16"/>
    <p:sldId id="279" r:id="rId17"/>
    <p:sldId id="265" r:id="rId18"/>
    <p:sldId id="277" r:id="rId19"/>
    <p:sldId id="268" r:id="rId20"/>
    <p:sldId id="266" r:id="rId21"/>
    <p:sldId id="292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E9639D4-E3E2-4D34-9284-5A2195B3D0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79" autoAdjust="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outlineViewPr>
    <p:cViewPr>
      <p:scale>
        <a:sx n="33" d="100"/>
        <a:sy n="33" d="100"/>
      </p:scale>
      <p:origin x="0" y="-403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4FE048-FAD0-D943-9A17-3C4CB7633182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247812-3409-784D-BAE7-ABE53735D5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0300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F23A35-1FA6-84F9-C9C9-8EFD760A50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67CDB01-A300-500A-E9FF-5021D5B216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3B90371-6E13-9BA6-3274-E7DFC0AA83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DD689E-823E-FB48-22C9-BEE63C553E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2940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5011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4317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793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6139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6319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7671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7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74E77-8F7F-C091-A6CD-F95913330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FF8D03-BCD3-2516-5A17-7890FD56F6B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43AAD0-5D1A-5384-531C-8A99D3C1553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E54F1F-92BA-AFB1-9D22-E7208D0FEDE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73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394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01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5245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4375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28180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4470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64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247812-3409-784D-BAE7-ABE53735D59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92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A7F58C7-D277-8F14-F024-4B41D20D054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anchor="ctr" anchorCtr="0">
            <a:noAutofit/>
          </a:bodyPr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10">
            <a:extLst>
              <a:ext uri="{FF2B5EF4-FFF2-40B4-BE49-F238E27FC236}">
                <a16:creationId xmlns:a16="http://schemas.microsoft.com/office/drawing/2014/main" id="{A524C1E0-92FE-D7D2-83A7-46D29A838874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38200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27E0367-8E38-8905-DC9A-D0C376A591A7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6219464" y="1790329"/>
            <a:ext cx="5134335" cy="411305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3D847DE-29F2-8ABB-1718-34BED4F37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13186" y="2107800"/>
            <a:ext cx="10965628" cy="3920196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6EE6F3F-63EB-5C0E-2307-3B7CBBA1C37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12192000" cy="68580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437" y="400485"/>
            <a:ext cx="9467127" cy="2527911"/>
          </a:xfrm>
        </p:spPr>
        <p:txBody>
          <a:bodyPr anchor="b">
            <a:noAutofit/>
          </a:bodyPr>
          <a:lstStyle>
            <a:lvl1pPr algn="ctr">
              <a:spcBef>
                <a:spcPts val="1000"/>
              </a:spcBef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12DA517-30B0-BC62-0422-F995FB9189E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2075" y="3738622"/>
            <a:ext cx="9467850" cy="2527911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2pPr>
            <a:lvl3pPr marL="9144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3pPr>
            <a:lvl4pPr marL="13716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4pPr>
            <a:lvl5pPr marL="1828800" indent="0" algn="ctr">
              <a:spcBef>
                <a:spcPts val="1000"/>
              </a:spcBef>
              <a:buNone/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562816" y="457200"/>
            <a:ext cx="4837176" cy="1993392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6B8CBAD6-FC79-B2BB-0B67-26429A6D4C8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-28882" y="0"/>
            <a:ext cx="6115050" cy="6858000"/>
          </a:xfrm>
          <a:prstGeom prst="parallelogram">
            <a:avLst/>
          </a:prstGeom>
          <a:ln>
            <a:noFill/>
          </a:ln>
        </p:spPr>
        <p:txBody>
          <a:bodyPr tIns="0"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562818" y="2752344"/>
            <a:ext cx="4837174" cy="3136392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1pPr>
            <a:lvl2pPr marL="4572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2pPr>
            <a:lvl3pPr marL="9144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3pPr>
            <a:lvl4pPr marL="13716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4pPr>
            <a:lvl5pPr marL="1828800" indent="0">
              <a:lnSpc>
                <a:spcPct val="150000"/>
              </a:lnSpc>
              <a:spcBef>
                <a:spcPts val="1000"/>
              </a:spcBef>
              <a:buNone/>
              <a:defRPr sz="1800" cap="all" spc="300" baseline="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4796A3-781D-5244-DAB8-2D6EE0AC3B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6562817" y="6303963"/>
            <a:ext cx="301498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2836803-D9E6-3DF1-3B90-1E7E677CC7B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 flipH="1">
            <a:off x="6086167" y="-22225"/>
            <a:ext cx="6080760" cy="6902450"/>
          </a:xfrm>
          <a:prstGeom prst="parallelogram">
            <a:avLst/>
          </a:prstGeom>
          <a:ln>
            <a:noFill/>
          </a:ln>
        </p:spPr>
        <p:txBody>
          <a:bodyPr lIns="0" tIns="0">
            <a:normAutofit/>
          </a:bodyPr>
          <a:lstStyle>
            <a:lvl1pPr marL="0" indent="0" algn="l">
              <a:buNone/>
              <a:defRPr sz="2000"/>
            </a:lvl1pPr>
          </a:lstStyle>
          <a:p>
            <a:r>
              <a:rPr lang="en-US" dirty="0"/>
              <a:t>Click icon to add image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117600" y="4145280"/>
            <a:ext cx="5066250" cy="690880"/>
          </a:xfr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200000" scaled="0"/>
            <a:tileRect/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baseline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2425" y="466344"/>
            <a:ext cx="6241651" cy="1710354"/>
          </a:xfrm>
        </p:spPr>
        <p:txBody>
          <a:bodyPr bIns="0" anchor="ctr" anchorCtr="0"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511A5385-FB23-93A8-2B8F-9887244244D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4287838" cy="6858000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242426" y="2286000"/>
            <a:ext cx="6241650" cy="347472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1pPr>
            <a:lvl2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2pPr>
            <a:lvl3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3pPr>
            <a:lvl4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4pPr>
            <a:lvl5pPr marL="2286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0E25A87-9155-9E07-878F-CEC0B137C2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291586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43000"/>
            <a:ext cx="9144000" cy="2286000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35198"/>
            <a:ext cx="9144000" cy="683219"/>
          </a:xfrm>
          <a:gradFill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</a:gradFill>
        </p:spPr>
        <p:txBody>
          <a:bodyPr anchor="ctr">
            <a:normAutofit/>
          </a:bodyPr>
          <a:lstStyle>
            <a:lvl1pPr marL="0" indent="0" algn="ctr">
              <a:buNone/>
              <a:defRPr sz="2400" cap="all" spc="30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577E27-B60E-C6DD-BAAF-5CCC3D59E5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964CA031-27E0-D0AA-1451-A904CCF234F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199" y="2024781"/>
            <a:ext cx="5212079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81FE0D7D-86B7-CCD2-A7A1-70E95846B5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880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2D2DE411-9D7C-15AE-0B59-F26B2BF8C52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2024781"/>
            <a:ext cx="2878394" cy="4137189"/>
          </a:xfrm>
        </p:spPr>
        <p:txBody>
          <a:bodyPr>
            <a:normAutofit/>
          </a:bodyPr>
          <a:lstStyle>
            <a:lvl1pPr marL="3429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eriod"/>
              <a:defRPr sz="1800">
                <a:latin typeface="+mn-lt"/>
              </a:defRPr>
            </a:lvl1pPr>
            <a:lvl2pPr marL="8001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eriod"/>
              <a:defRPr sz="1800">
                <a:latin typeface="+mn-lt"/>
              </a:defRPr>
            </a:lvl2pPr>
            <a:lvl3pPr marL="12573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rabicParenR"/>
              <a:defRPr sz="1800">
                <a:latin typeface="+mn-lt"/>
              </a:defRPr>
            </a:lvl3pPr>
            <a:lvl4pPr marL="1714500" indent="-3429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+mj-lt"/>
              <a:buAutoNum type="alphaLcParenR"/>
              <a:defRPr sz="1800">
                <a:latin typeface="+mn-lt"/>
              </a:defRPr>
            </a:lvl4pPr>
            <a:lvl5pPr marL="2057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60FEDE7C-502F-ECFE-4136-E99206849C2A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459795" y="2024780"/>
            <a:ext cx="4894006" cy="4137189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pictur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5F30E2A0-23EF-51B1-8ABD-00429EEA0642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38200" y="2257063"/>
            <a:ext cx="4894006" cy="3904906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AF15552F-C66B-341F-2D37-0389710BA5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00938" y="-22225"/>
            <a:ext cx="4714875" cy="688022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8DCC6D-8B88-7BE0-7240-F743AE09EC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3814" y="6303963"/>
            <a:ext cx="4287186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760"/>
            <a:ext cx="10515600" cy="1325563"/>
          </a:xfrm>
        </p:spPr>
        <p:txBody>
          <a:bodyPr anchor="ctr" anchorCtr="0">
            <a:no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Content Placeholder 10">
            <a:extLst>
              <a:ext uri="{FF2B5EF4-FFF2-40B4-BE49-F238E27FC236}">
                <a16:creationId xmlns:a16="http://schemas.microsoft.com/office/drawing/2014/main" id="{9C3ED3BF-FF6B-07FA-72C4-F6102A8558AF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896074" y="2106591"/>
            <a:ext cx="2067045" cy="3633787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Font typeface="Wingdings" panose="05000000000000000000" pitchFamily="2" charset="2"/>
              <a:buNone/>
              <a:defRPr sz="1800">
                <a:latin typeface="+mn-lt"/>
              </a:defRPr>
            </a:lvl1pPr>
            <a:lvl2pPr marL="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600">
                <a:latin typeface="+mn-lt"/>
              </a:defRPr>
            </a:lvl2pPr>
            <a:lvl3pPr marL="4572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3pPr>
            <a:lvl4pPr marL="6858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400">
                <a:latin typeface="+mn-lt"/>
              </a:defRPr>
            </a:lvl4pPr>
            <a:lvl5pPr marL="914400" indent="-228600">
              <a:spcBef>
                <a:spcPts val="1000"/>
              </a:spcBef>
              <a:spcAft>
                <a:spcPts val="1000"/>
              </a:spcAft>
              <a:buClr>
                <a:schemeClr val="accent2"/>
              </a:buClr>
              <a:buFont typeface="Wingdings" panose="05000000000000000000" pitchFamily="2" charset="2"/>
              <a:buChar char="§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3483980" y="2106591"/>
            <a:ext cx="7869820" cy="40167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3/24/2024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9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4" Type="http://schemas.microsoft.com/office/2007/relationships/hdphoto" Target="../media/hdphoto3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abstract image">
            <a:extLst>
              <a:ext uri="{FF2B5EF4-FFF2-40B4-BE49-F238E27FC236}">
                <a16:creationId xmlns:a16="http://schemas.microsoft.com/office/drawing/2014/main" id="{782ED2F6-AFB3-9199-3999-2B5E4BAF242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alphaModFix amt="5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F20A922B-22EC-7FD8-FA8C-2FFAC558BD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Data Engineering</a:t>
            </a:r>
          </a:p>
        </p:txBody>
      </p:sp>
    </p:spTree>
    <p:extLst>
      <p:ext uri="{BB962C8B-B14F-4D97-AF65-F5344CB8AC3E}">
        <p14:creationId xmlns:p14="http://schemas.microsoft.com/office/powerpoint/2010/main" val="6392647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Summary &amp; next steps</a:t>
            </a:r>
          </a:p>
        </p:txBody>
      </p:sp>
    </p:spTree>
    <p:extLst>
      <p:ext uri="{BB962C8B-B14F-4D97-AF65-F5344CB8AC3E}">
        <p14:creationId xmlns:p14="http://schemas.microsoft.com/office/powerpoint/2010/main" val="31478691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7600" y="762000"/>
            <a:ext cx="5066250" cy="2900680"/>
          </a:xfrm>
          <a:noFill/>
        </p:spPr>
        <p:txBody>
          <a:bodyPr>
            <a:noAutofit/>
          </a:bodyPr>
          <a:lstStyle/>
          <a:p>
            <a:r>
              <a:rPr lang="en-US" dirty="0"/>
              <a:t>OVERCOMING NERVOUSNESS</a:t>
            </a:r>
          </a:p>
        </p:txBody>
      </p:sp>
      <p:pic>
        <p:nvPicPr>
          <p:cNvPr id="91" name="Picture Placeholder 90" descr="A person sitting at a table with her fingers up">
            <a:extLst>
              <a:ext uri="{FF2B5EF4-FFF2-40B4-BE49-F238E27FC236}">
                <a16:creationId xmlns:a16="http://schemas.microsoft.com/office/drawing/2014/main" id="{BC622EA4-CCB7-907A-0126-D0A68A5DC780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1" r="451"/>
          <a:stretch/>
        </p:blipFill>
        <p:spPr>
          <a:xfrm flipH="1">
            <a:off x="6086167" y="-22225"/>
            <a:ext cx="6080760" cy="6902450"/>
          </a:xfrm>
        </p:spPr>
      </p:pic>
      <p:sp>
        <p:nvSpPr>
          <p:cNvPr id="15" name="Subtitle 14">
            <a:extLst>
              <a:ext uri="{FF2B5EF4-FFF2-40B4-BE49-F238E27FC236}">
                <a16:creationId xmlns:a16="http://schemas.microsoft.com/office/drawing/2014/main" id="{9C373000-EEA1-D16F-189A-338FFDA2E7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17600" y="4145280"/>
            <a:ext cx="5066250" cy="690880"/>
          </a:xfrm>
        </p:spPr>
        <p:txBody>
          <a:bodyPr/>
          <a:lstStyle/>
          <a:p>
            <a:r>
              <a:rPr lang="en-US"/>
              <a:t>CONFIDENCE-BUILDING STRATEGIES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438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43000"/>
            <a:ext cx="9144000" cy="2286000"/>
          </a:xfrm>
          <a:noFill/>
        </p:spPr>
        <p:txBody>
          <a:bodyPr/>
          <a:lstStyle/>
          <a:p>
            <a:r>
              <a:rPr lang="en-US" dirty="0"/>
              <a:t>SELECTING VISUAL AIDS</a:t>
            </a:r>
          </a:p>
        </p:txBody>
      </p:sp>
      <p:sp>
        <p:nvSpPr>
          <p:cNvPr id="12" name="Subtitle 11">
            <a:extLst>
              <a:ext uri="{FF2B5EF4-FFF2-40B4-BE49-F238E27FC236}">
                <a16:creationId xmlns:a16="http://schemas.microsoft.com/office/drawing/2014/main" id="{A336FEA9-C85A-3569-16F0-5ECBABBE0B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198"/>
            <a:ext cx="9144000" cy="683219"/>
          </a:xfrm>
        </p:spPr>
        <p:txBody>
          <a:bodyPr/>
          <a:lstStyle/>
          <a:p>
            <a:r>
              <a:rPr lang="en-US" dirty="0"/>
              <a:t>ENHANCING YOUR PRESENTATION</a:t>
            </a:r>
          </a:p>
        </p:txBody>
      </p:sp>
    </p:spTree>
    <p:extLst>
      <p:ext uri="{BB962C8B-B14F-4D97-AF65-F5344CB8AC3E}">
        <p14:creationId xmlns:p14="http://schemas.microsoft.com/office/powerpoint/2010/main" val="1679936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Effective delivery techniques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199" y="2024781"/>
            <a:ext cx="5212079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This is a powerful tool in public speaking. It involves varying pitch, tone, and volume to convey emotion, emphasize points, and maintain interest:</a:t>
            </a:r>
          </a:p>
          <a:p>
            <a:pPr lvl="1"/>
            <a:r>
              <a:rPr lang="en-US"/>
              <a:t>Pitch variation</a:t>
            </a:r>
          </a:p>
          <a:p>
            <a:pPr lvl="1"/>
            <a:r>
              <a:rPr lang="en-US"/>
              <a:t>Tone inflection</a:t>
            </a:r>
          </a:p>
          <a:p>
            <a:pPr lvl="1"/>
            <a:r>
              <a:rPr lang="en-US"/>
              <a:t>Volume control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/>
              <a:t>Effective body language enhances your message, making it more impactful and memorable:</a:t>
            </a:r>
          </a:p>
          <a:p>
            <a:pPr lvl="1"/>
            <a:r>
              <a:rPr lang="en-US"/>
              <a:t>Meaningful eye contact</a:t>
            </a:r>
          </a:p>
          <a:p>
            <a:pPr lvl="1"/>
            <a:r>
              <a:rPr lang="en-US"/>
              <a:t>Purposeful gestures</a:t>
            </a:r>
          </a:p>
          <a:p>
            <a:pPr lvl="1"/>
            <a:r>
              <a:rPr lang="en-US"/>
              <a:t>Maintain good posture</a:t>
            </a:r>
          </a:p>
          <a:p>
            <a:pPr lvl="1"/>
            <a:r>
              <a:rPr lang="en-US"/>
              <a:t>Control your expressions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6AA2678-D2AD-6101-2A00-2289475AE8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593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880"/>
          </a:xfrm>
          <a:noFill/>
        </p:spPr>
        <p:txBody>
          <a:bodyPr anchor="ctr"/>
          <a:lstStyle/>
          <a:p>
            <a:r>
              <a:rPr lang="en-US" dirty="0"/>
              <a:t>NAVIGATING Q&amp;A SESSIONS</a:t>
            </a:r>
          </a:p>
        </p:txBody>
      </p:sp>
      <p:sp>
        <p:nvSpPr>
          <p:cNvPr id="52" name="Content Placeholder 51">
            <a:extLst>
              <a:ext uri="{FF2B5EF4-FFF2-40B4-BE49-F238E27FC236}">
                <a16:creationId xmlns:a16="http://schemas.microsoft.com/office/drawing/2014/main" id="{F2CCE123-860F-8623-781F-12CEA66980F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38200" y="2024781"/>
            <a:ext cx="2878394" cy="4137189"/>
          </a:xfrm>
        </p:spPr>
        <p:txBody>
          <a:bodyPr/>
          <a:lstStyle/>
          <a:p>
            <a:r>
              <a:rPr lang="en-US" dirty="0"/>
              <a:t>Know your material in advance</a:t>
            </a:r>
          </a:p>
          <a:p>
            <a:r>
              <a:rPr lang="en-US" dirty="0"/>
              <a:t>Anticipate common questions</a:t>
            </a:r>
          </a:p>
          <a:p>
            <a:r>
              <a:rPr lang="en-US" dirty="0"/>
              <a:t>Rehearse your responses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59795" y="2024780"/>
            <a:ext cx="4894006" cy="4137189"/>
          </a:xfrm>
          <a:noFill/>
        </p:spPr>
        <p:txBody>
          <a:bodyPr>
            <a:normAutofit/>
          </a:bodyPr>
          <a:lstStyle/>
          <a:p>
            <a:r>
              <a:rPr lang="en-US" dirty="0"/>
              <a:t>Maintaining composure during the Q&amp;A session is essential for projecting confidence and authority. Consider the following tips for staying composed:</a:t>
            </a:r>
          </a:p>
          <a:p>
            <a:pPr lvl="1"/>
            <a:r>
              <a:rPr lang="en-US" dirty="0"/>
              <a:t>Stay calm</a:t>
            </a:r>
          </a:p>
          <a:p>
            <a:pPr lvl="1"/>
            <a:r>
              <a:rPr lang="en-US" dirty="0"/>
              <a:t>Actively listen</a:t>
            </a:r>
          </a:p>
          <a:p>
            <a:pPr lvl="1"/>
            <a:r>
              <a:rPr lang="en-US" dirty="0"/>
              <a:t>Pause and reflect</a:t>
            </a:r>
          </a:p>
          <a:p>
            <a:pPr lvl="1"/>
            <a:r>
              <a:rPr lang="en-US" dirty="0"/>
              <a:t>Maintain eye contact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80227B8-A24C-8C29-034A-D7700B887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8056"/>
            <a:ext cx="6172200" cy="1581912"/>
          </a:xfrm>
          <a:noFill/>
        </p:spPr>
        <p:txBody>
          <a:bodyPr anchor="b"/>
          <a:lstStyle/>
          <a:p>
            <a:r>
              <a:rPr lang="en-US" dirty="0"/>
              <a:t>SPEAKING IMPACT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38200" y="2257063"/>
            <a:ext cx="4894006" cy="3904906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Your ability to communicate effectively will leave a lasting impact on your audience</a:t>
            </a:r>
          </a:p>
          <a:p>
            <a:r>
              <a:rPr lang="en-US" dirty="0"/>
              <a:t>Effectively communicating involves not only delivering a message but also resonating with the experiences, values, and emotions of those listening </a:t>
            </a:r>
          </a:p>
        </p:txBody>
      </p:sp>
      <p:pic>
        <p:nvPicPr>
          <p:cNvPr id="15" name="Picture Placeholder 5" descr="A person looking at blueprints on a brick wall">
            <a:extLst>
              <a:ext uri="{FF2B5EF4-FFF2-40B4-BE49-F238E27FC236}">
                <a16:creationId xmlns:a16="http://schemas.microsoft.com/office/drawing/2014/main" id="{BBD84AA8-495D-1210-1B06-DA73C5BCF36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27157" r="27157"/>
          <a:stretch/>
        </p:blipFill>
        <p:spPr>
          <a:xfrm>
            <a:off x="7500938" y="-22225"/>
            <a:ext cx="4714875" cy="6880225"/>
          </a:xfrm>
        </p:spPr>
      </p:pic>
    </p:spTree>
    <p:extLst>
      <p:ext uri="{BB962C8B-B14F-4D97-AF65-F5344CB8AC3E}">
        <p14:creationId xmlns:p14="http://schemas.microsoft.com/office/powerpoint/2010/main" val="1649597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>
            <a:noAutofit/>
          </a:bodyPr>
          <a:lstStyle/>
          <a:p>
            <a:r>
              <a:rPr lang="en-US" dirty="0"/>
              <a:t>Dynamic delivery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96074" y="2106591"/>
            <a:ext cx="2067045" cy="3633787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Learn to infuse energy into your delivery to leave a lasting impression</a:t>
            </a:r>
          </a:p>
          <a:p>
            <a:r>
              <a:rPr lang="en-US" dirty="0"/>
              <a:t>One of the goals of effective communication is to motivate your audience</a:t>
            </a:r>
          </a:p>
        </p:txBody>
      </p:sp>
      <p:graphicFrame>
        <p:nvGraphicFramePr>
          <p:cNvPr id="3" name="Table Placeholder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834757309"/>
              </p:ext>
            </p:extLst>
          </p:nvPr>
        </p:nvGraphicFramePr>
        <p:xfrm>
          <a:off x="3484563" y="2106613"/>
          <a:ext cx="7921828" cy="40323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980457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  <a:gridCol w="1980457">
                  <a:extLst>
                    <a:ext uri="{9D8B030D-6E8A-4147-A177-3AD203B41FA5}">
                      <a16:colId xmlns:a16="http://schemas.microsoft.com/office/drawing/2014/main" val="3472639139"/>
                    </a:ext>
                  </a:extLst>
                </a:gridCol>
              </a:tblGrid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METRIC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ACTUAL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attendance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attendees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150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Engagement duration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Minutes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60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Q&amp;A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# of 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612591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Positive feedback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91840781"/>
                  </a:ext>
                </a:extLst>
              </a:tr>
              <a:tr h="782030"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Rate of information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897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30A76-B788-B363-104E-266B7C7F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FINAL TIPS &amp;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948542-FCE1-3AE6-C6C9-17975609DF70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8200" y="1790329"/>
            <a:ext cx="5134335" cy="4113054"/>
          </a:xfrm>
          <a:noFill/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Consistent rehearsal</a:t>
            </a:r>
          </a:p>
          <a:p>
            <a:pPr lvl="1"/>
            <a:r>
              <a:rPr lang="en-US" dirty="0"/>
              <a:t>Strengthen your familiarity</a:t>
            </a:r>
          </a:p>
          <a:p>
            <a:r>
              <a:rPr lang="en-US" dirty="0"/>
              <a:t>Refine delivery style</a:t>
            </a:r>
          </a:p>
          <a:p>
            <a:pPr lvl="1"/>
            <a:r>
              <a:rPr lang="en-US" dirty="0"/>
              <a:t>Pacing, tone, and emphasis</a:t>
            </a:r>
          </a:p>
          <a:p>
            <a:r>
              <a:rPr lang="en-US" dirty="0"/>
              <a:t>Timing and transitions</a:t>
            </a:r>
          </a:p>
          <a:p>
            <a:pPr lvl="1"/>
            <a:r>
              <a:rPr lang="en-US" dirty="0"/>
              <a:t>Aim for seamless, professional delivery</a:t>
            </a:r>
          </a:p>
          <a:p>
            <a:r>
              <a:rPr lang="en-US" dirty="0"/>
              <a:t>Practice audience</a:t>
            </a:r>
          </a:p>
          <a:p>
            <a:pPr lvl="1"/>
            <a:r>
              <a:rPr lang="en-US" dirty="0"/>
              <a:t>Enlist colleagues to listen &amp; provide feedback</a:t>
            </a:r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E67564-0457-E486-97D0-8109D2C97B3F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219464" y="1790329"/>
            <a:ext cx="5134335" cy="4113054"/>
          </a:xfrm>
          <a:noFill/>
        </p:spPr>
        <p:txBody>
          <a:bodyPr>
            <a:normAutofit/>
          </a:bodyPr>
          <a:lstStyle/>
          <a:p>
            <a:r>
              <a:rPr lang="en-US" dirty="0"/>
              <a:t>Seek feedback</a:t>
            </a:r>
          </a:p>
          <a:p>
            <a:r>
              <a:rPr lang="en-US" dirty="0"/>
              <a:t>Reflect on performance</a:t>
            </a:r>
          </a:p>
          <a:p>
            <a:r>
              <a:rPr lang="en-US" dirty="0"/>
              <a:t>Explore new techniques</a:t>
            </a:r>
          </a:p>
          <a:p>
            <a:r>
              <a:rPr lang="en-US" dirty="0"/>
              <a:t>Set personal goals</a:t>
            </a:r>
          </a:p>
          <a:p>
            <a:r>
              <a:rPr lang="en-US" dirty="0"/>
              <a:t>Iterate and adapt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E39F69-A1C6-AF25-B91E-7EEE8ED9E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6303963"/>
            <a:ext cx="12192000" cy="554037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2">
                  <a:lumMod val="97000"/>
                  <a:lumOff val="3000"/>
                </a:schemeClr>
              </a:gs>
              <a:gs pos="50000">
                <a:schemeClr val="accent1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37779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9DA972-BD3A-3DCD-81F1-7AF161F588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0FE33-53A6-E75A-9BA0-8B7B1BFDD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noFill/>
        </p:spPr>
        <p:txBody>
          <a:bodyPr anchor="ctr"/>
          <a:lstStyle/>
          <a:p>
            <a:r>
              <a:rPr lang="en-US" dirty="0"/>
              <a:t>SPEAKING ENGAGEMENT METRICS</a:t>
            </a:r>
          </a:p>
        </p:txBody>
      </p:sp>
      <p:graphicFrame>
        <p:nvGraphicFramePr>
          <p:cNvPr id="12" name="Table Placeholder 3">
            <a:extLst>
              <a:ext uri="{FF2B5EF4-FFF2-40B4-BE49-F238E27FC236}">
                <a16:creationId xmlns:a16="http://schemas.microsoft.com/office/drawing/2014/main" id="{CB65501E-A327-D358-9D08-A3694677266E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2069353899"/>
              </p:ext>
            </p:extLst>
          </p:nvPr>
        </p:nvGraphicFramePr>
        <p:xfrm>
          <a:off x="612775" y="2108200"/>
          <a:ext cx="10972800" cy="3920196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743200">
                  <a:extLst>
                    <a:ext uri="{9D8B030D-6E8A-4147-A177-3AD203B41FA5}">
                      <a16:colId xmlns:a16="http://schemas.microsoft.com/office/drawing/2014/main" val="2382218087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395346872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4277526474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438884888"/>
                    </a:ext>
                  </a:extLst>
                </a:gridCol>
              </a:tblGrid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IMPACT FACTOR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MEASUREMENT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TARGET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ACHIEVED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7107962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Audience interaction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138686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Knowledge retention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75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626418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Post-presentation surveys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Average rating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4.5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32482967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Referral rate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Percentage (%)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>
                          <a:latin typeface="+mn-lt"/>
                          <a:cs typeface="Calibri" panose="020F0502020204030204" pitchFamily="34" charset="0"/>
                        </a:rPr>
                        <a:t>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6251906"/>
                  </a:ext>
                </a:extLst>
              </a:tr>
              <a:tr h="653366"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Collaboration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# of opportunities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i="0" dirty="0">
                          <a:latin typeface="+mn-lt"/>
                          <a:cs typeface="Calibri" panose="020F0502020204030204" pitchFamily="34" charset="0"/>
                        </a:rPr>
                        <a:t>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8537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336912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1" descr="A close up of dots&#10;">
            <a:extLst>
              <a:ext uri="{FF2B5EF4-FFF2-40B4-BE49-F238E27FC236}">
                <a16:creationId xmlns:a16="http://schemas.microsoft.com/office/drawing/2014/main" id="{030E03B4-DAB0-F43D-4B1C-C54F75E621A1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4AB1CD4B-2C7F-1593-8E69-B7450F3DC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437" y="400485"/>
            <a:ext cx="9467127" cy="2527911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613063-168A-02B8-4326-BB842F3B83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362075" y="3738622"/>
            <a:ext cx="9467850" cy="2527911"/>
          </a:xfrm>
        </p:spPr>
        <p:txBody>
          <a:bodyPr/>
          <a:lstStyle/>
          <a:p>
            <a:r>
              <a:rPr lang="en-US" dirty="0"/>
              <a:t>Brita Tamm</a:t>
            </a:r>
          </a:p>
          <a:p>
            <a:r>
              <a:rPr lang="en-US" dirty="0"/>
              <a:t>502-555-0152</a:t>
            </a:r>
          </a:p>
          <a:p>
            <a:r>
              <a:rPr lang="en-US" dirty="0"/>
              <a:t>brita@firstupconsultants.com</a:t>
            </a:r>
          </a:p>
          <a:p>
            <a:r>
              <a:rPr lang="en-US" dirty="0"/>
              <a:t>www.firstupconsultants.com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447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975C36-617B-795C-5A2B-325EA34F16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AD706-11EF-C258-EBD5-C4EEFEAAC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2816" y="30480"/>
            <a:ext cx="4837176" cy="1993392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Index</a:t>
            </a:r>
          </a:p>
        </p:txBody>
      </p:sp>
      <p:pic>
        <p:nvPicPr>
          <p:cNvPr id="15" name="Picture Placeholder 14" descr="A group of people sitting around a table">
            <a:extLst>
              <a:ext uri="{FF2B5EF4-FFF2-40B4-BE49-F238E27FC236}">
                <a16:creationId xmlns:a16="http://schemas.microsoft.com/office/drawing/2014/main" id="{E4DF753A-3575-A0D9-5135-8A94308DC0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" r="2"/>
          <a:stretch/>
        </p:blipFill>
        <p:spPr>
          <a:xfrm>
            <a:off x="-28882" y="0"/>
            <a:ext cx="6115050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2EC4A8-49EE-CF82-CFDC-BA9308ED0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2325624"/>
            <a:ext cx="5303992" cy="3136392"/>
          </a:xfrm>
          <a:noFill/>
        </p:spPr>
        <p:txBody>
          <a:bodyPr anchor="t">
            <a:normAutofit fontScale="85000" lnSpcReduction="10000"/>
          </a:bodyPr>
          <a:lstStyle/>
          <a:p>
            <a:r>
              <a:rPr lang="en-US" dirty="0"/>
              <a:t>proposal</a:t>
            </a:r>
          </a:p>
          <a:p>
            <a:r>
              <a:rPr lang="en-US" dirty="0"/>
              <a:t>Data &amp; methodology</a:t>
            </a:r>
          </a:p>
          <a:p>
            <a:r>
              <a:rPr lang="en-US" dirty="0"/>
              <a:t>Data cleaning &amp; transformation</a:t>
            </a:r>
          </a:p>
          <a:p>
            <a:r>
              <a:rPr lang="en-US" dirty="0"/>
              <a:t>ETL workflow</a:t>
            </a:r>
          </a:p>
          <a:p>
            <a:r>
              <a:rPr lang="en-US" dirty="0"/>
              <a:t>ERD and tables</a:t>
            </a:r>
          </a:p>
          <a:p>
            <a:r>
              <a:rPr lang="en-US" dirty="0"/>
              <a:t>Flask api &amp; json output</a:t>
            </a:r>
          </a:p>
          <a:p>
            <a:r>
              <a:rPr lang="en-US" dirty="0"/>
              <a:t>Summary &amp; next steps</a:t>
            </a:r>
          </a:p>
        </p:txBody>
      </p:sp>
    </p:spTree>
    <p:extLst>
      <p:ext uri="{BB962C8B-B14F-4D97-AF65-F5344CB8AC3E}">
        <p14:creationId xmlns:p14="http://schemas.microsoft.com/office/powerpoint/2010/main" val="1672017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425" y="466344"/>
            <a:ext cx="6241651" cy="1710354"/>
          </a:xfrm>
          <a:noFill/>
        </p:spPr>
        <p:txBody>
          <a:bodyPr anchor="ctr"/>
          <a:lstStyle/>
          <a:p>
            <a:r>
              <a:rPr lang="en-US" dirty="0"/>
              <a:t>Data and Methodology</a:t>
            </a:r>
          </a:p>
        </p:txBody>
      </p:sp>
      <p:pic>
        <p:nvPicPr>
          <p:cNvPr id="20" name="Picture Placeholder 7" descr="A person talking to another person">
            <a:extLst>
              <a:ext uri="{FF2B5EF4-FFF2-40B4-BE49-F238E27FC236}">
                <a16:creationId xmlns:a16="http://schemas.microsoft.com/office/drawing/2014/main" id="{59669B42-CC26-1A2A-1FE7-526E425D019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0437" r="10437"/>
          <a:stretch/>
        </p:blipFill>
        <p:spPr>
          <a:xfrm>
            <a:off x="0" y="0"/>
            <a:ext cx="4287838" cy="6858000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2426" y="2286000"/>
            <a:ext cx="6241650" cy="3474720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Purpose/Goals</a:t>
            </a:r>
          </a:p>
          <a:p>
            <a:r>
              <a:rPr lang="en-US" dirty="0"/>
              <a:t>Data Details</a:t>
            </a:r>
          </a:p>
          <a:p>
            <a:r>
              <a:rPr lang="en-US" dirty="0"/>
              <a:t>Data Source</a:t>
            </a:r>
          </a:p>
          <a:p>
            <a:r>
              <a:rPr lang="en-US" dirty="0"/>
              <a:t>ERD, ETL, Data Transformation Types, NLKT &amp; TextBlob, Flask API &amp; JSON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PROPOSAL</a:t>
            </a:r>
          </a:p>
        </p:txBody>
      </p:sp>
    </p:spTree>
    <p:extLst>
      <p:ext uri="{BB962C8B-B14F-4D97-AF65-F5344CB8AC3E}">
        <p14:creationId xmlns:p14="http://schemas.microsoft.com/office/powerpoint/2010/main" val="467869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DATA &amp; METHODOLOGY</a:t>
            </a:r>
          </a:p>
        </p:txBody>
      </p:sp>
    </p:spTree>
    <p:extLst>
      <p:ext uri="{BB962C8B-B14F-4D97-AF65-F5344CB8AC3E}">
        <p14:creationId xmlns:p14="http://schemas.microsoft.com/office/powerpoint/2010/main" val="37031391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DATA Cleaning &amp;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1804756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ETL workflow</a:t>
            </a:r>
          </a:p>
        </p:txBody>
      </p:sp>
    </p:spTree>
    <p:extLst>
      <p:ext uri="{BB962C8B-B14F-4D97-AF65-F5344CB8AC3E}">
        <p14:creationId xmlns:p14="http://schemas.microsoft.com/office/powerpoint/2010/main" val="2451816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 err="1"/>
              <a:t>Erd</a:t>
            </a:r>
            <a:r>
              <a:rPr lang="en-US" dirty="0"/>
              <a:t> and tables</a:t>
            </a:r>
          </a:p>
        </p:txBody>
      </p:sp>
    </p:spTree>
    <p:extLst>
      <p:ext uri="{BB962C8B-B14F-4D97-AF65-F5344CB8AC3E}">
        <p14:creationId xmlns:p14="http://schemas.microsoft.com/office/powerpoint/2010/main" val="3459831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7" descr="close up of computer code">
            <a:extLst>
              <a:ext uri="{FF2B5EF4-FFF2-40B4-BE49-F238E27FC236}">
                <a16:creationId xmlns:a16="http://schemas.microsoft.com/office/drawing/2014/main" id="{94D43AA7-0244-2FEB-86AC-B5DECE0232D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alphaModFix amt="40000"/>
          </a:blip>
          <a:srcRect t="7813" b="7813"/>
          <a:stretch/>
        </p:blipFill>
        <p:spPr>
          <a:xfrm>
            <a:off x="0" y="0"/>
            <a:ext cx="12192000" cy="685800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B2F3FA79-DE26-1F2A-0CF7-5671B73C8B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86000"/>
            <a:ext cx="9144000" cy="2286000"/>
          </a:xfrm>
        </p:spPr>
        <p:txBody>
          <a:bodyPr/>
          <a:lstStyle/>
          <a:p>
            <a:r>
              <a:rPr lang="en-US" dirty="0"/>
              <a:t>Flask api &amp; json output</a:t>
            </a:r>
          </a:p>
        </p:txBody>
      </p:sp>
    </p:spTree>
    <p:extLst>
      <p:ext uri="{BB962C8B-B14F-4D97-AF65-F5344CB8AC3E}">
        <p14:creationId xmlns:p14="http://schemas.microsoft.com/office/powerpoint/2010/main" val="5469753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ech presentation">
      <a:dk1>
        <a:srgbClr val="000000"/>
      </a:dk1>
      <a:lt1>
        <a:srgbClr val="FFFFFF"/>
      </a:lt1>
      <a:dk2>
        <a:srgbClr val="435369"/>
      </a:dk2>
      <a:lt2>
        <a:srgbClr val="E8E8E8"/>
      </a:lt2>
      <a:accent1>
        <a:srgbClr val="A53F51"/>
      </a:accent1>
      <a:accent2>
        <a:srgbClr val="E89756"/>
      </a:accent2>
      <a:accent3>
        <a:srgbClr val="2F3342"/>
      </a:accent3>
      <a:accent4>
        <a:srgbClr val="2B2052"/>
      </a:accent4>
      <a:accent5>
        <a:srgbClr val="00023A"/>
      </a:accent5>
      <a:accent6>
        <a:srgbClr val="7E7E7E"/>
      </a:accent6>
      <a:hlink>
        <a:srgbClr val="467886"/>
      </a:hlink>
      <a:folHlink>
        <a:srgbClr val="96607D"/>
      </a:folHlink>
    </a:clrScheme>
    <a:fontScheme name="Custom 99">
      <a:majorFont>
        <a:latin typeface="Calibri Light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55661986_wac_CP_V19" id="{030227AD-26D8-46F7-B412-6532AF4DDFEA}" vid="{787E6F9C-FC70-455D-8D81-5DEDA8A08F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2A2379-DD35-4769-BFD6-4857D72F808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F048343-1EA9-44C3-883E-652FAAF0713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C2645A-E767-4D7E-984D-234E531E455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{C9DBD24C-2DB0-4E64-BC87-79F91CD78B2E}tf55661986_win32</Template>
  <TotalTime>3208</TotalTime>
  <Words>419</Words>
  <Application>Microsoft Office PowerPoint</Application>
  <PresentationFormat>Widescreen</PresentationFormat>
  <Paragraphs>135</Paragraphs>
  <Slides>19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Aptos</vt:lpstr>
      <vt:lpstr>Arial</vt:lpstr>
      <vt:lpstr>Calibri</vt:lpstr>
      <vt:lpstr>Calibri Light</vt:lpstr>
      <vt:lpstr>Wingdings</vt:lpstr>
      <vt:lpstr>Custom</vt:lpstr>
      <vt:lpstr>Data Engineering</vt:lpstr>
      <vt:lpstr>Index</vt:lpstr>
      <vt:lpstr>Data and Methodology</vt:lpstr>
      <vt:lpstr>PROPOSAL</vt:lpstr>
      <vt:lpstr>DATA &amp; METHODOLOGY</vt:lpstr>
      <vt:lpstr>DATA Cleaning &amp; transformation</vt:lpstr>
      <vt:lpstr>ETL workflow</vt:lpstr>
      <vt:lpstr>Erd and tables</vt:lpstr>
      <vt:lpstr>Flask api &amp; json output</vt:lpstr>
      <vt:lpstr>Summary &amp; next steps</vt:lpstr>
      <vt:lpstr>OVERCOMING NERVOUSNESS</vt:lpstr>
      <vt:lpstr>SELECTING VISUAL AIDS</vt:lpstr>
      <vt:lpstr>Effective delivery techniques</vt:lpstr>
      <vt:lpstr>NAVIGATING Q&amp;A SESSIONS</vt:lpstr>
      <vt:lpstr>SPEAKING IMPACT</vt:lpstr>
      <vt:lpstr>Dynamic delivery</vt:lpstr>
      <vt:lpstr>FINAL TIPS &amp; TAKEAWAYS</vt:lpstr>
      <vt:lpstr>SPEAKING ENGAGEMENT METRICS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Engineering</dc:title>
  <dc:creator>Charity Jackson</dc:creator>
  <cp:lastModifiedBy>Charity Jackson</cp:lastModifiedBy>
  <cp:revision>2</cp:revision>
  <dcterms:created xsi:type="dcterms:W3CDTF">2024-03-21T23:35:50Z</dcterms:created>
  <dcterms:modified xsi:type="dcterms:W3CDTF">2024-03-24T16:27:34Z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